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Merriweather" panose="00000500000000000000"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c7e8139a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1c7e8139a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1c7e8139ab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1c7e8139a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1c7e8139a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1c7e8139a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c7e8139a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c7e8139a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1c7e8139a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1c7e8139a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1c7e8139a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1c7e8139a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1c7e8139a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1c7e8139a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173a01c5a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173a01c5a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c7e8139a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c7e8139a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1c7e8139a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1c7e8139a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1c7e8139a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1c7e8139a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1c7e8139a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1c7e8139a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1c7e8139ab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1c7e8139a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1c7e8139a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1c7e8139a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1c7e8139a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1c7e8139a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1219650" y="548750"/>
            <a:ext cx="6704700" cy="6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640" b="1"/>
              <a:t>Husky Eats </a:t>
            </a:r>
            <a:endParaRPr sz="4640" b="1"/>
          </a:p>
        </p:txBody>
      </p:sp>
      <p:sp>
        <p:nvSpPr>
          <p:cNvPr id="65" name="Google Shape;65;p13"/>
          <p:cNvSpPr txBox="1">
            <a:spLocks noGrp="1"/>
          </p:cNvSpPr>
          <p:nvPr>
            <p:ph type="subTitle" idx="1"/>
          </p:nvPr>
        </p:nvSpPr>
        <p:spPr>
          <a:xfrm>
            <a:off x="4252925" y="3442360"/>
            <a:ext cx="4242600" cy="7383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770"/>
              <a:buNone/>
            </a:pPr>
            <a:r>
              <a:rPr lang="en" sz="2220" dirty="0">
                <a:solidFill>
                  <a:schemeClr val="lt1"/>
                </a:solidFill>
                <a:latin typeface="Times New Roman"/>
                <a:ea typeface="Times New Roman"/>
                <a:cs typeface="Times New Roman"/>
                <a:sym typeface="Times New Roman"/>
              </a:rPr>
              <a:t>Project done by</a:t>
            </a:r>
            <a:br>
              <a:rPr lang="en" sz="2220" dirty="0">
                <a:solidFill>
                  <a:schemeClr val="lt1"/>
                </a:solidFill>
                <a:latin typeface="Times New Roman"/>
                <a:ea typeface="Times New Roman"/>
                <a:cs typeface="Times New Roman"/>
                <a:sym typeface="Times New Roman"/>
              </a:rPr>
            </a:br>
            <a:r>
              <a:rPr lang="en" sz="2220" dirty="0">
                <a:solidFill>
                  <a:schemeClr val="lt1"/>
                </a:solidFill>
                <a:latin typeface="Times New Roman"/>
                <a:ea typeface="Times New Roman"/>
                <a:cs typeface="Times New Roman"/>
                <a:sym typeface="Times New Roman"/>
              </a:rPr>
              <a:t>Afrah Fathima Shahabuddin</a:t>
            </a:r>
            <a:endParaRPr sz="2220" dirty="0">
              <a:solidFill>
                <a:schemeClr val="lt1"/>
              </a:solidFill>
              <a:latin typeface="Times New Roman"/>
              <a:ea typeface="Times New Roman"/>
              <a:cs typeface="Times New Roman"/>
              <a:sym typeface="Times New Roman"/>
            </a:endParaRPr>
          </a:p>
          <a:p>
            <a:pPr marL="0" lvl="0" indent="0" algn="l" rtl="0">
              <a:lnSpc>
                <a:spcPct val="80000"/>
              </a:lnSpc>
              <a:spcBef>
                <a:spcPts val="0"/>
              </a:spcBef>
              <a:spcAft>
                <a:spcPts val="0"/>
              </a:spcAft>
              <a:buSzPts val="770"/>
              <a:buNone/>
            </a:pPr>
            <a:r>
              <a:rPr lang="en" sz="2220" dirty="0">
                <a:solidFill>
                  <a:schemeClr val="lt1"/>
                </a:solidFill>
                <a:latin typeface="Times New Roman"/>
                <a:ea typeface="Times New Roman"/>
                <a:cs typeface="Times New Roman"/>
                <a:sym typeface="Times New Roman"/>
              </a:rPr>
              <a:t>Balaji Sundar Anand Babu</a:t>
            </a:r>
            <a:endParaRPr sz="2220" dirty="0">
              <a:solidFill>
                <a:schemeClr val="lt1"/>
              </a:solidFill>
              <a:latin typeface="Times New Roman"/>
              <a:ea typeface="Times New Roman"/>
              <a:cs typeface="Times New Roman"/>
              <a:sym typeface="Times New Roman"/>
            </a:endParaRPr>
          </a:p>
          <a:p>
            <a:pPr marL="0" lvl="0" indent="0" algn="l" rtl="0">
              <a:lnSpc>
                <a:spcPct val="80000"/>
              </a:lnSpc>
              <a:spcBef>
                <a:spcPts val="0"/>
              </a:spcBef>
              <a:spcAft>
                <a:spcPts val="0"/>
              </a:spcAft>
              <a:buSzPts val="770"/>
              <a:buNone/>
            </a:pPr>
            <a:r>
              <a:rPr lang="en" sz="2220" dirty="0">
                <a:solidFill>
                  <a:schemeClr val="lt1"/>
                </a:solidFill>
                <a:latin typeface="Times New Roman"/>
                <a:ea typeface="Times New Roman"/>
                <a:cs typeface="Times New Roman"/>
                <a:sym typeface="Times New Roman"/>
              </a:rPr>
              <a:t>Pradeep Kumar Vijayakumaran</a:t>
            </a:r>
            <a:endParaRPr sz="2220" dirty="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p:nvPr/>
        </p:nvSpPr>
        <p:spPr>
          <a:xfrm>
            <a:off x="508025" y="356150"/>
            <a:ext cx="23502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Roboto"/>
                <a:ea typeface="Roboto"/>
                <a:cs typeface="Roboto"/>
                <a:sym typeface="Roboto"/>
              </a:rPr>
              <a:t>Food Category Page</a:t>
            </a:r>
            <a:endParaRPr sz="1300">
              <a:solidFill>
                <a:schemeClr val="dk2"/>
              </a:solidFill>
              <a:latin typeface="Roboto"/>
              <a:ea typeface="Roboto"/>
              <a:cs typeface="Roboto"/>
              <a:sym typeface="Roboto"/>
            </a:endParaRPr>
          </a:p>
        </p:txBody>
      </p:sp>
      <p:pic>
        <p:nvPicPr>
          <p:cNvPr id="124" name="Google Shape;124;p22"/>
          <p:cNvPicPr preferRelativeResize="0"/>
          <p:nvPr/>
        </p:nvPicPr>
        <p:blipFill>
          <a:blip r:embed="rId3">
            <a:alphaModFix/>
          </a:blip>
          <a:stretch>
            <a:fillRect/>
          </a:stretch>
        </p:blipFill>
        <p:spPr>
          <a:xfrm>
            <a:off x="1698150" y="834075"/>
            <a:ext cx="4974824" cy="2623424"/>
          </a:xfrm>
          <a:prstGeom prst="rect">
            <a:avLst/>
          </a:prstGeom>
          <a:noFill/>
          <a:ln>
            <a:noFill/>
          </a:ln>
        </p:spPr>
      </p:pic>
      <p:sp>
        <p:nvSpPr>
          <p:cNvPr id="125" name="Google Shape;125;p22"/>
          <p:cNvSpPr txBox="1"/>
          <p:nvPr/>
        </p:nvSpPr>
        <p:spPr>
          <a:xfrm>
            <a:off x="227800" y="3773100"/>
            <a:ext cx="8171700" cy="12114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Clicking on the Food Category will open the above page. The Food category has multiple options available as displayed in the nav bar . User can choose any option (for example “Lunch”) and choose any item and add it to cart </a:t>
            </a:r>
            <a:endParaRPr sz="13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p:nvPr/>
        </p:nvSpPr>
        <p:spPr>
          <a:xfrm>
            <a:off x="417625" y="256725"/>
            <a:ext cx="2946900" cy="4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Roboto"/>
                <a:ea typeface="Roboto"/>
                <a:cs typeface="Roboto"/>
                <a:sym typeface="Roboto"/>
              </a:rPr>
              <a:t>Grocery Category Page </a:t>
            </a:r>
            <a:endParaRPr sz="1300">
              <a:solidFill>
                <a:schemeClr val="dk2"/>
              </a:solidFill>
              <a:latin typeface="Roboto"/>
              <a:ea typeface="Roboto"/>
              <a:cs typeface="Roboto"/>
              <a:sym typeface="Roboto"/>
            </a:endParaRPr>
          </a:p>
        </p:txBody>
      </p:sp>
      <p:pic>
        <p:nvPicPr>
          <p:cNvPr id="131" name="Google Shape;131;p23"/>
          <p:cNvPicPr preferRelativeResize="0"/>
          <p:nvPr/>
        </p:nvPicPr>
        <p:blipFill>
          <a:blip r:embed="rId3">
            <a:alphaModFix/>
          </a:blip>
          <a:stretch>
            <a:fillRect/>
          </a:stretch>
        </p:blipFill>
        <p:spPr>
          <a:xfrm>
            <a:off x="1526400" y="797750"/>
            <a:ext cx="5544327" cy="2934550"/>
          </a:xfrm>
          <a:prstGeom prst="rect">
            <a:avLst/>
          </a:prstGeom>
          <a:noFill/>
          <a:ln>
            <a:noFill/>
          </a:ln>
        </p:spPr>
      </p:pic>
      <p:sp>
        <p:nvSpPr>
          <p:cNvPr id="132" name="Google Shape;132;p23"/>
          <p:cNvSpPr txBox="1"/>
          <p:nvPr/>
        </p:nvSpPr>
        <p:spPr>
          <a:xfrm>
            <a:off x="670725" y="3962925"/>
            <a:ext cx="7403400" cy="10575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Clicking on the Grocery Category will open the above page. The Grocery category has multiple options available as displayed in the nav bar . User can choose any option (for example “Diary”) and choose any item and add it to cart .</a:t>
            </a:r>
            <a:endParaRPr sz="13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4"/>
          <p:cNvPicPr preferRelativeResize="0"/>
          <p:nvPr/>
        </p:nvPicPr>
        <p:blipFill>
          <a:blip r:embed="rId3">
            <a:alphaModFix/>
          </a:blip>
          <a:stretch>
            <a:fillRect/>
          </a:stretch>
        </p:blipFill>
        <p:spPr>
          <a:xfrm>
            <a:off x="1210025" y="423575"/>
            <a:ext cx="6095723" cy="3222449"/>
          </a:xfrm>
          <a:prstGeom prst="rect">
            <a:avLst/>
          </a:prstGeom>
          <a:noFill/>
          <a:ln>
            <a:noFill/>
          </a:ln>
        </p:spPr>
      </p:pic>
      <p:sp>
        <p:nvSpPr>
          <p:cNvPr id="138" name="Google Shape;138;p24"/>
          <p:cNvSpPr txBox="1"/>
          <p:nvPr/>
        </p:nvSpPr>
        <p:spPr>
          <a:xfrm>
            <a:off x="625525" y="3971975"/>
            <a:ext cx="7159200" cy="5877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When the item is chose and added to cart , the user is notified with a simple pop up for confirmation.</a:t>
            </a:r>
            <a:endParaRPr sz="13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p:nvPr/>
        </p:nvSpPr>
        <p:spPr>
          <a:xfrm>
            <a:off x="345300" y="220575"/>
            <a:ext cx="28566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Roboto"/>
                <a:ea typeface="Roboto"/>
                <a:cs typeface="Roboto"/>
                <a:sym typeface="Roboto"/>
              </a:rPr>
              <a:t>Cart Page </a:t>
            </a:r>
            <a:endParaRPr sz="1300">
              <a:solidFill>
                <a:schemeClr val="dk2"/>
              </a:solidFill>
              <a:latin typeface="Roboto"/>
              <a:ea typeface="Roboto"/>
              <a:cs typeface="Roboto"/>
              <a:sym typeface="Roboto"/>
            </a:endParaRPr>
          </a:p>
        </p:txBody>
      </p:sp>
      <p:pic>
        <p:nvPicPr>
          <p:cNvPr id="144" name="Google Shape;144;p25"/>
          <p:cNvPicPr preferRelativeResize="0"/>
          <p:nvPr/>
        </p:nvPicPr>
        <p:blipFill>
          <a:blip r:embed="rId3">
            <a:alphaModFix/>
          </a:blip>
          <a:stretch>
            <a:fillRect/>
          </a:stretch>
        </p:blipFill>
        <p:spPr>
          <a:xfrm>
            <a:off x="1643925" y="689300"/>
            <a:ext cx="4857326" cy="2532925"/>
          </a:xfrm>
          <a:prstGeom prst="rect">
            <a:avLst/>
          </a:prstGeom>
          <a:noFill/>
          <a:ln>
            <a:noFill/>
          </a:ln>
        </p:spPr>
      </p:pic>
      <p:sp>
        <p:nvSpPr>
          <p:cNvPr id="145" name="Google Shape;145;p25"/>
          <p:cNvSpPr txBox="1"/>
          <p:nvPr/>
        </p:nvSpPr>
        <p:spPr>
          <a:xfrm>
            <a:off x="652650" y="3538075"/>
            <a:ext cx="7412400" cy="1265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As the user added the items to cart , they can navigate to the cart page to view the items and further proceed and place the order . Before the order is placed the delivery location has to be selected such that the order can be delivered to that location appropriately. Clicking on the “Place Order” Button will place the order and the user will get an OTP that is auto generated to their respective email so that when the user receives the order t, they have to tell the OTP to the delivery agent such that he can confirm the order delivery.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p:nvPr/>
        </p:nvSpPr>
        <p:spPr>
          <a:xfrm>
            <a:off x="498975" y="283850"/>
            <a:ext cx="2395500" cy="8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Roboto"/>
                <a:ea typeface="Roboto"/>
                <a:cs typeface="Roboto"/>
                <a:sym typeface="Roboto"/>
              </a:rPr>
              <a:t>Order Page </a:t>
            </a:r>
            <a:endParaRPr sz="1300">
              <a:solidFill>
                <a:schemeClr val="dk2"/>
              </a:solidFill>
              <a:latin typeface="Roboto"/>
              <a:ea typeface="Roboto"/>
              <a:cs typeface="Roboto"/>
              <a:sym typeface="Roboto"/>
            </a:endParaRPr>
          </a:p>
        </p:txBody>
      </p:sp>
      <p:pic>
        <p:nvPicPr>
          <p:cNvPr id="151" name="Google Shape;151;p26"/>
          <p:cNvPicPr preferRelativeResize="0"/>
          <p:nvPr/>
        </p:nvPicPr>
        <p:blipFill>
          <a:blip r:embed="rId3">
            <a:alphaModFix/>
          </a:blip>
          <a:stretch>
            <a:fillRect/>
          </a:stretch>
        </p:blipFill>
        <p:spPr>
          <a:xfrm>
            <a:off x="1056350" y="824875"/>
            <a:ext cx="6394027" cy="2190224"/>
          </a:xfrm>
          <a:prstGeom prst="rect">
            <a:avLst/>
          </a:prstGeom>
          <a:noFill/>
          <a:ln>
            <a:noFill/>
          </a:ln>
        </p:spPr>
      </p:pic>
      <p:sp>
        <p:nvSpPr>
          <p:cNvPr id="152" name="Google Shape;152;p26"/>
          <p:cNvSpPr txBox="1"/>
          <p:nvPr/>
        </p:nvSpPr>
        <p:spPr>
          <a:xfrm>
            <a:off x="1005175" y="3474800"/>
            <a:ext cx="6635100" cy="10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User can also navigate to the orders page from the Home page to view their order and also to view the Delivery Status.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p:nvPr/>
        </p:nvSpPr>
        <p:spPr>
          <a:xfrm>
            <a:off x="435700" y="193450"/>
            <a:ext cx="52068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Roboto"/>
                <a:ea typeface="Roboto"/>
                <a:cs typeface="Roboto"/>
                <a:sym typeface="Roboto"/>
              </a:rPr>
              <a:t>Delivery Agent Page</a:t>
            </a:r>
            <a:endParaRPr sz="1300">
              <a:solidFill>
                <a:schemeClr val="dk2"/>
              </a:solidFill>
              <a:latin typeface="Roboto"/>
              <a:ea typeface="Roboto"/>
              <a:cs typeface="Roboto"/>
              <a:sym typeface="Roboto"/>
            </a:endParaRPr>
          </a:p>
        </p:txBody>
      </p:sp>
      <p:pic>
        <p:nvPicPr>
          <p:cNvPr id="158" name="Google Shape;158;p27"/>
          <p:cNvPicPr preferRelativeResize="0"/>
          <p:nvPr/>
        </p:nvPicPr>
        <p:blipFill>
          <a:blip r:embed="rId3">
            <a:alphaModFix/>
          </a:blip>
          <a:stretch>
            <a:fillRect/>
          </a:stretch>
        </p:blipFill>
        <p:spPr>
          <a:xfrm>
            <a:off x="152400" y="953350"/>
            <a:ext cx="3933927" cy="2051399"/>
          </a:xfrm>
          <a:prstGeom prst="rect">
            <a:avLst/>
          </a:prstGeom>
          <a:noFill/>
          <a:ln>
            <a:noFill/>
          </a:ln>
        </p:spPr>
      </p:pic>
      <p:pic>
        <p:nvPicPr>
          <p:cNvPr id="159" name="Google Shape;159;p27"/>
          <p:cNvPicPr preferRelativeResize="0"/>
          <p:nvPr/>
        </p:nvPicPr>
        <p:blipFill>
          <a:blip r:embed="rId4">
            <a:alphaModFix/>
          </a:blip>
          <a:stretch>
            <a:fillRect/>
          </a:stretch>
        </p:blipFill>
        <p:spPr>
          <a:xfrm>
            <a:off x="4327925" y="921362"/>
            <a:ext cx="4224099" cy="2115374"/>
          </a:xfrm>
          <a:prstGeom prst="rect">
            <a:avLst/>
          </a:prstGeom>
          <a:noFill/>
          <a:ln>
            <a:noFill/>
          </a:ln>
        </p:spPr>
      </p:pic>
      <p:sp>
        <p:nvSpPr>
          <p:cNvPr id="160" name="Google Shape;160;p27"/>
          <p:cNvSpPr txBox="1"/>
          <p:nvPr/>
        </p:nvSpPr>
        <p:spPr>
          <a:xfrm>
            <a:off x="688825" y="3212650"/>
            <a:ext cx="7764900" cy="16632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Delivery Agent logs in with his/her respective credentials and can view all the orders. </a:t>
            </a:r>
            <a:endParaRPr>
              <a:solidFill>
                <a:schemeClr val="dk1"/>
              </a:solidFill>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agent can view the items to be delivered before accepting the order but the agent has to accept the order to successfully deliver the order.</a:t>
            </a:r>
            <a:endParaRPr>
              <a:solidFill>
                <a:schemeClr val="dk1"/>
              </a:solidFill>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Once the agent accepts the order, the OTP button would be enabled and the agent has to enter the OTP given by the user .</a:t>
            </a:r>
            <a:endParaRPr>
              <a:solidFill>
                <a:schemeClr val="dk1"/>
              </a:solidFill>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When the agent accepts the order , the status changes to “Assigned”.</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When this is done the status changes to Order Delivered.</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p:nvPr/>
        </p:nvSpPr>
        <p:spPr>
          <a:xfrm>
            <a:off x="806350" y="925650"/>
            <a:ext cx="8099400" cy="2422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Rationale for choosing this Domain:</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The university community's increasing demand for easy access to shopping and dining options is the reason behind the selection of this domain. Since faculties and students frequently have hectic schedules, a platform that combines groceries and meal services improves their overall experience. Furthermore, encouraging user connections through common dining experiences encourages local food culture and community involvement. In the end, Husky Eats promotes research and discovery of a variety of culinary products while attending to actual demands inside the university.</a:t>
            </a:r>
            <a:endParaRPr>
              <a:solidFill>
                <a:schemeClr val="dk1"/>
              </a:solidFill>
              <a:latin typeface="Times New Roman"/>
              <a:ea typeface="Times New Roman"/>
              <a:cs typeface="Times New Roman"/>
              <a:sym typeface="Times New Roman"/>
            </a:endParaRPr>
          </a:p>
          <a:p>
            <a:pPr marL="0" lvl="0" indent="0" algn="just" rtl="0">
              <a:spcBef>
                <a:spcPts val="1200"/>
              </a:spcBef>
              <a:spcAft>
                <a:spcPts val="0"/>
              </a:spcAft>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4"/>
          <p:cNvSpPr txBox="1"/>
          <p:nvPr/>
        </p:nvSpPr>
        <p:spPr>
          <a:xfrm>
            <a:off x="327225" y="320000"/>
            <a:ext cx="22056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Introduction</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 </a:t>
            </a:r>
            <a:endParaRPr sz="2400">
              <a:solidFill>
                <a:schemeClr val="dk2"/>
              </a:solidFill>
              <a:latin typeface="Times New Roman"/>
              <a:ea typeface="Times New Roman"/>
              <a:cs typeface="Times New Roman"/>
              <a:sym typeface="Times New Roman"/>
            </a:endParaRPr>
          </a:p>
        </p:txBody>
      </p:sp>
      <p:sp>
        <p:nvSpPr>
          <p:cNvPr id="71" name="Google Shape;71;p14"/>
          <p:cNvSpPr txBox="1"/>
          <p:nvPr/>
        </p:nvSpPr>
        <p:spPr>
          <a:xfrm>
            <a:off x="471875" y="1115475"/>
            <a:ext cx="8343600" cy="3191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800">
                <a:solidFill>
                  <a:schemeClr val="accent1"/>
                </a:solidFill>
                <a:latin typeface="Times New Roman"/>
                <a:ea typeface="Times New Roman"/>
                <a:cs typeface="Times New Roman"/>
                <a:sym typeface="Times New Roman"/>
              </a:rPr>
              <a:t>Husky Eats is a community-driven platform created to improve university staff and students eating and grocery buying experiences. By providing this lively community with a wide variety of nearby restaurants and supermarkets, we hope to promote the discovery of both delectable foods and necessary daily necessities. Enjoying meals and stocking up on groceries is made easier by the platform's ability to let users share their eating experiences, write reviews, and find new possibilities. Husky Eats wants to establish itself as the premier destination for those seeking to socialise with their peers and savour delicious meals.</a:t>
            </a:r>
            <a:endParaRPr sz="1800">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endParaRPr sz="1300">
              <a:solidFill>
                <a:schemeClr val="accen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p:nvPr/>
        </p:nvSpPr>
        <p:spPr>
          <a:xfrm>
            <a:off x="426675" y="274800"/>
            <a:ext cx="3100500" cy="8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Technology Used</a:t>
            </a:r>
            <a:br>
              <a:rPr lang="en" sz="1300">
                <a:solidFill>
                  <a:schemeClr val="dk2"/>
                </a:solidFill>
                <a:latin typeface="Roboto"/>
                <a:ea typeface="Roboto"/>
                <a:cs typeface="Roboto"/>
                <a:sym typeface="Roboto"/>
              </a:rPr>
            </a:br>
            <a:endParaRPr sz="1300">
              <a:solidFill>
                <a:schemeClr val="dk2"/>
              </a:solidFill>
              <a:latin typeface="Roboto"/>
              <a:ea typeface="Roboto"/>
              <a:cs typeface="Roboto"/>
              <a:sym typeface="Roboto"/>
            </a:endParaRPr>
          </a:p>
          <a:p>
            <a:pPr marL="0" lvl="0" indent="0" algn="l" rtl="0">
              <a:spcBef>
                <a:spcPts val="0"/>
              </a:spcBef>
              <a:spcAft>
                <a:spcPts val="0"/>
              </a:spcAft>
              <a:buNone/>
            </a:pPr>
            <a:endParaRPr sz="1300">
              <a:solidFill>
                <a:schemeClr val="dk2"/>
              </a:solidFill>
              <a:latin typeface="Roboto"/>
              <a:ea typeface="Roboto"/>
              <a:cs typeface="Roboto"/>
              <a:sym typeface="Roboto"/>
            </a:endParaRPr>
          </a:p>
        </p:txBody>
      </p:sp>
      <p:sp>
        <p:nvSpPr>
          <p:cNvPr id="77" name="Google Shape;77;p15"/>
          <p:cNvSpPr txBox="1"/>
          <p:nvPr/>
        </p:nvSpPr>
        <p:spPr>
          <a:xfrm>
            <a:off x="634550" y="1133575"/>
            <a:ext cx="6969600" cy="376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latin typeface="Times New Roman"/>
                <a:ea typeface="Times New Roman"/>
                <a:cs typeface="Times New Roman"/>
                <a:sym typeface="Times New Roman"/>
              </a:rPr>
              <a:t>Software &amp; Languages Used:</a:t>
            </a:r>
            <a:endParaRPr>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228600" algn="l" rtl="0">
              <a:lnSpc>
                <a:spcPct val="115000"/>
              </a:lnSpc>
              <a:spcBef>
                <a:spcPts val="1200"/>
              </a:spcBef>
              <a:spcAft>
                <a:spcPts val="0"/>
              </a:spcAft>
              <a:buNone/>
            </a:pPr>
            <a:r>
              <a:rPr lang="en">
                <a:latin typeface="Times New Roman"/>
                <a:ea typeface="Times New Roman"/>
                <a:cs typeface="Times New Roman"/>
                <a:sym typeface="Times New Roman"/>
              </a:rPr>
              <a:t>·        </a:t>
            </a:r>
            <a:r>
              <a:rPr lang="en" b="1">
                <a:latin typeface="Times New Roman"/>
                <a:ea typeface="Times New Roman"/>
                <a:cs typeface="Times New Roman"/>
                <a:sym typeface="Times New Roman"/>
              </a:rPr>
              <a:t>Database Management System</a:t>
            </a:r>
            <a:r>
              <a:rPr lang="en">
                <a:latin typeface="Times New Roman"/>
                <a:ea typeface="Times New Roman"/>
                <a:cs typeface="Times New Roman"/>
                <a:sym typeface="Times New Roman"/>
              </a:rPr>
              <a:t> : MYSQL for structured and relational storage.</a:t>
            </a:r>
            <a:endParaRPr>
              <a:latin typeface="Times New Roman"/>
              <a:ea typeface="Times New Roman"/>
              <a:cs typeface="Times New Roman"/>
              <a:sym typeface="Times New Roman"/>
            </a:endParaRPr>
          </a:p>
          <a:p>
            <a:pPr marL="0" lvl="0" indent="-228600" algn="l" rtl="0">
              <a:lnSpc>
                <a:spcPct val="115000"/>
              </a:lnSpc>
              <a:spcBef>
                <a:spcPts val="1200"/>
              </a:spcBef>
              <a:spcAft>
                <a:spcPts val="0"/>
              </a:spcAft>
              <a:buNone/>
            </a:pPr>
            <a:r>
              <a:rPr lang="en">
                <a:latin typeface="Times New Roman"/>
                <a:ea typeface="Times New Roman"/>
                <a:cs typeface="Times New Roman"/>
                <a:sym typeface="Times New Roman"/>
              </a:rPr>
              <a:t>·        </a:t>
            </a:r>
            <a:r>
              <a:rPr lang="en" b="1">
                <a:latin typeface="Times New Roman"/>
                <a:ea typeface="Times New Roman"/>
                <a:cs typeface="Times New Roman"/>
                <a:sym typeface="Times New Roman"/>
              </a:rPr>
              <a:t>Database Management Interface</a:t>
            </a:r>
            <a:r>
              <a:rPr lang="en">
                <a:latin typeface="Times New Roman"/>
                <a:ea typeface="Times New Roman"/>
                <a:cs typeface="Times New Roman"/>
                <a:sym typeface="Times New Roman"/>
              </a:rPr>
              <a:t> : MYSQL WorkBench</a:t>
            </a:r>
            <a:endParaRPr>
              <a:latin typeface="Times New Roman"/>
              <a:ea typeface="Times New Roman"/>
              <a:cs typeface="Times New Roman"/>
              <a:sym typeface="Times New Roman"/>
            </a:endParaRPr>
          </a:p>
          <a:p>
            <a:pPr marL="0" lvl="0" indent="-228600" algn="l" rtl="0">
              <a:lnSpc>
                <a:spcPct val="115000"/>
              </a:lnSpc>
              <a:spcBef>
                <a:spcPts val="1200"/>
              </a:spcBef>
              <a:spcAft>
                <a:spcPts val="0"/>
              </a:spcAft>
              <a:buNone/>
            </a:pPr>
            <a:r>
              <a:rPr lang="en">
                <a:latin typeface="Times New Roman"/>
                <a:ea typeface="Times New Roman"/>
                <a:cs typeface="Times New Roman"/>
                <a:sym typeface="Times New Roman"/>
              </a:rPr>
              <a:t>·        </a:t>
            </a:r>
            <a:r>
              <a:rPr lang="en" b="1">
                <a:latin typeface="Times New Roman"/>
                <a:ea typeface="Times New Roman"/>
                <a:cs typeface="Times New Roman"/>
                <a:sym typeface="Times New Roman"/>
              </a:rPr>
              <a:t>Backend Framework</a:t>
            </a:r>
            <a:r>
              <a:rPr lang="en">
                <a:latin typeface="Times New Roman"/>
                <a:ea typeface="Times New Roman"/>
                <a:cs typeface="Times New Roman"/>
                <a:sym typeface="Times New Roman"/>
              </a:rPr>
              <a:t> : Flask , integration and control.</a:t>
            </a:r>
            <a:endParaRPr>
              <a:latin typeface="Times New Roman"/>
              <a:ea typeface="Times New Roman"/>
              <a:cs typeface="Times New Roman"/>
              <a:sym typeface="Times New Roman"/>
            </a:endParaRPr>
          </a:p>
          <a:p>
            <a:pPr marL="0" lvl="0" indent="-228600" algn="l" rtl="0">
              <a:lnSpc>
                <a:spcPct val="115000"/>
              </a:lnSpc>
              <a:spcBef>
                <a:spcPts val="1200"/>
              </a:spcBef>
              <a:spcAft>
                <a:spcPts val="0"/>
              </a:spcAft>
              <a:buNone/>
            </a:pPr>
            <a:r>
              <a:rPr lang="en">
                <a:latin typeface="Times New Roman"/>
                <a:ea typeface="Times New Roman"/>
                <a:cs typeface="Times New Roman"/>
                <a:sym typeface="Times New Roman"/>
              </a:rPr>
              <a:t>·        </a:t>
            </a:r>
            <a:r>
              <a:rPr lang="en" b="1">
                <a:latin typeface="Times New Roman"/>
                <a:ea typeface="Times New Roman"/>
                <a:cs typeface="Times New Roman"/>
                <a:sym typeface="Times New Roman"/>
              </a:rPr>
              <a:t>Frontend Stack</a:t>
            </a:r>
            <a:r>
              <a:rPr lang="en">
                <a:latin typeface="Times New Roman"/>
                <a:ea typeface="Times New Roman"/>
                <a:cs typeface="Times New Roman"/>
                <a:sym typeface="Times New Roman"/>
              </a:rPr>
              <a:t> : HTML,CSS,Bootstrap for creating an interactive and</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                         	decorated user interface.</a:t>
            </a:r>
            <a:endParaRPr>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228600" algn="l" rtl="0">
              <a:lnSpc>
                <a:spcPct val="115000"/>
              </a:lnSpc>
              <a:spcBef>
                <a:spcPts val="1200"/>
              </a:spcBef>
              <a:spcAft>
                <a:spcPts val="0"/>
              </a:spcAft>
              <a:buNone/>
            </a:pPr>
            <a:r>
              <a:rPr lang="en">
                <a:latin typeface="Times New Roman"/>
                <a:ea typeface="Times New Roman"/>
                <a:cs typeface="Times New Roman"/>
                <a:sym typeface="Times New Roman"/>
              </a:rPr>
              <a:t>·        </a:t>
            </a:r>
            <a:r>
              <a:rPr lang="en" b="1">
                <a:latin typeface="Times New Roman"/>
                <a:ea typeface="Times New Roman"/>
                <a:cs typeface="Times New Roman"/>
                <a:sym typeface="Times New Roman"/>
              </a:rPr>
              <a:t>Repository Management</a:t>
            </a:r>
            <a:r>
              <a:rPr lang="en">
                <a:latin typeface="Times New Roman"/>
                <a:ea typeface="Times New Roman"/>
                <a:cs typeface="Times New Roman"/>
                <a:sym typeface="Times New Roman"/>
              </a:rPr>
              <a:t>: GitHub, utilized for version control and collaborative coding.</a:t>
            </a:r>
            <a:endParaRPr>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p:nvPr/>
        </p:nvSpPr>
        <p:spPr>
          <a:xfrm>
            <a:off x="1195025" y="347125"/>
            <a:ext cx="6436200" cy="7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2"/>
                </a:solidFill>
                <a:latin typeface="Times New Roman"/>
                <a:ea typeface="Times New Roman"/>
                <a:cs typeface="Times New Roman"/>
                <a:sym typeface="Times New Roman"/>
              </a:rPr>
              <a:t>Visual Representation of the Website</a:t>
            </a:r>
            <a:endParaRPr sz="2400">
              <a:solidFill>
                <a:schemeClr val="dk2"/>
              </a:solidFill>
              <a:latin typeface="Times New Roman"/>
              <a:ea typeface="Times New Roman"/>
              <a:cs typeface="Times New Roman"/>
              <a:sym typeface="Times New Roman"/>
            </a:endParaRPr>
          </a:p>
        </p:txBody>
      </p:sp>
      <p:pic>
        <p:nvPicPr>
          <p:cNvPr id="83" name="Google Shape;83;p16"/>
          <p:cNvPicPr preferRelativeResize="0"/>
          <p:nvPr/>
        </p:nvPicPr>
        <p:blipFill>
          <a:blip r:embed="rId3">
            <a:alphaModFix/>
          </a:blip>
          <a:stretch>
            <a:fillRect/>
          </a:stretch>
        </p:blipFill>
        <p:spPr>
          <a:xfrm>
            <a:off x="161450" y="1340225"/>
            <a:ext cx="4318025" cy="2252100"/>
          </a:xfrm>
          <a:prstGeom prst="rect">
            <a:avLst/>
          </a:prstGeom>
          <a:noFill/>
          <a:ln>
            <a:noFill/>
          </a:ln>
        </p:spPr>
      </p:pic>
      <p:sp>
        <p:nvSpPr>
          <p:cNvPr id="84" name="Google Shape;84;p16"/>
          <p:cNvSpPr txBox="1"/>
          <p:nvPr/>
        </p:nvSpPr>
        <p:spPr>
          <a:xfrm>
            <a:off x="824400" y="4067700"/>
            <a:ext cx="7602300" cy="10758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When the website is hosted , the first page that comes up is the login page</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User or the delivery agent can login into the website with their appropriate user credentials.</a:t>
            </a:r>
            <a:endParaRPr sz="1500">
              <a:solidFill>
                <a:schemeClr val="dk1"/>
              </a:solidFill>
              <a:latin typeface="Times New Roman"/>
              <a:ea typeface="Times New Roman"/>
              <a:cs typeface="Times New Roman"/>
              <a:sym typeface="Times New Roman"/>
            </a:endParaRPr>
          </a:p>
        </p:txBody>
      </p:sp>
      <p:pic>
        <p:nvPicPr>
          <p:cNvPr id="85" name="Google Shape;85;p16"/>
          <p:cNvPicPr preferRelativeResize="0"/>
          <p:nvPr/>
        </p:nvPicPr>
        <p:blipFill>
          <a:blip r:embed="rId4">
            <a:alphaModFix/>
          </a:blip>
          <a:stretch>
            <a:fillRect/>
          </a:stretch>
        </p:blipFill>
        <p:spPr>
          <a:xfrm>
            <a:off x="4572000" y="1340225"/>
            <a:ext cx="3981124" cy="2183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p:nvPr/>
        </p:nvSpPr>
        <p:spPr>
          <a:xfrm>
            <a:off x="381475" y="365200"/>
            <a:ext cx="52068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Sign Up Page</a:t>
            </a:r>
            <a:endParaRPr sz="2400">
              <a:solidFill>
                <a:schemeClr val="dk2"/>
              </a:solidFill>
              <a:latin typeface="Times New Roman"/>
              <a:ea typeface="Times New Roman"/>
              <a:cs typeface="Times New Roman"/>
              <a:sym typeface="Times New Roman"/>
            </a:endParaRPr>
          </a:p>
        </p:txBody>
      </p:sp>
      <p:pic>
        <p:nvPicPr>
          <p:cNvPr id="91" name="Google Shape;91;p17"/>
          <p:cNvPicPr preferRelativeResize="0"/>
          <p:nvPr/>
        </p:nvPicPr>
        <p:blipFill>
          <a:blip r:embed="rId3">
            <a:alphaModFix/>
          </a:blip>
          <a:stretch>
            <a:fillRect/>
          </a:stretch>
        </p:blipFill>
        <p:spPr>
          <a:xfrm>
            <a:off x="1806625" y="935250"/>
            <a:ext cx="4857324" cy="2683224"/>
          </a:xfrm>
          <a:prstGeom prst="rect">
            <a:avLst/>
          </a:prstGeom>
          <a:noFill/>
          <a:ln>
            <a:noFill/>
          </a:ln>
        </p:spPr>
      </p:pic>
      <p:sp>
        <p:nvSpPr>
          <p:cNvPr id="92" name="Google Shape;92;p17"/>
          <p:cNvSpPr txBox="1"/>
          <p:nvPr/>
        </p:nvSpPr>
        <p:spPr>
          <a:xfrm>
            <a:off x="833450" y="3962925"/>
            <a:ext cx="7105200" cy="9492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If the user does not have an account for the website then they have an option to sign up and create an account by setting up the credentials</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Student and Faculty can sign up for an account in the website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1210000" y="857475"/>
            <a:ext cx="6104774" cy="3315326"/>
          </a:xfrm>
          <a:prstGeom prst="rect">
            <a:avLst/>
          </a:prstGeom>
          <a:noFill/>
          <a:ln>
            <a:noFill/>
          </a:ln>
        </p:spPr>
      </p:pic>
      <p:sp>
        <p:nvSpPr>
          <p:cNvPr id="98" name="Google Shape;98;p18"/>
          <p:cNvSpPr txBox="1"/>
          <p:nvPr/>
        </p:nvSpPr>
        <p:spPr>
          <a:xfrm>
            <a:off x="298300" y="157275"/>
            <a:ext cx="52068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Account created successfully</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1110600" y="739975"/>
            <a:ext cx="6484425" cy="3375225"/>
          </a:xfrm>
          <a:prstGeom prst="rect">
            <a:avLst/>
          </a:prstGeom>
          <a:noFill/>
          <a:ln>
            <a:noFill/>
          </a:ln>
        </p:spPr>
      </p:pic>
      <p:sp>
        <p:nvSpPr>
          <p:cNvPr id="104" name="Google Shape;104;p19"/>
          <p:cNvSpPr txBox="1"/>
          <p:nvPr/>
        </p:nvSpPr>
        <p:spPr>
          <a:xfrm>
            <a:off x="517075" y="4360675"/>
            <a:ext cx="7421400" cy="607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user gets notified if the username or password entered does not follow the required format. This implies to both Student and Faculty.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p:nvPr/>
        </p:nvSpPr>
        <p:spPr>
          <a:xfrm>
            <a:off x="706900" y="347125"/>
            <a:ext cx="50802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Invalid Credentials</a:t>
            </a:r>
            <a:endParaRPr>
              <a:solidFill>
                <a:schemeClr val="dk2"/>
              </a:solidFill>
              <a:latin typeface="Times New Roman"/>
              <a:ea typeface="Times New Roman"/>
              <a:cs typeface="Times New Roman"/>
              <a:sym typeface="Times New Roman"/>
            </a:endParaRPr>
          </a:p>
        </p:txBody>
      </p:sp>
      <p:pic>
        <p:nvPicPr>
          <p:cNvPr id="110" name="Google Shape;110;p20"/>
          <p:cNvPicPr preferRelativeResize="0"/>
          <p:nvPr/>
        </p:nvPicPr>
        <p:blipFill>
          <a:blip r:embed="rId3">
            <a:alphaModFix/>
          </a:blip>
          <a:stretch>
            <a:fillRect/>
          </a:stretch>
        </p:blipFill>
        <p:spPr>
          <a:xfrm>
            <a:off x="1002125" y="918325"/>
            <a:ext cx="6132599" cy="3234450"/>
          </a:xfrm>
          <a:prstGeom prst="rect">
            <a:avLst/>
          </a:prstGeom>
          <a:noFill/>
          <a:ln>
            <a:noFill/>
          </a:ln>
        </p:spPr>
      </p:pic>
      <p:sp>
        <p:nvSpPr>
          <p:cNvPr id="111" name="Google Shape;111;p20"/>
          <p:cNvSpPr txBox="1"/>
          <p:nvPr/>
        </p:nvSpPr>
        <p:spPr>
          <a:xfrm>
            <a:off x="1502375" y="4414925"/>
            <a:ext cx="6363900" cy="607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user gets notified if the user enters invalid credentials to log in.</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p:nvPr/>
        </p:nvSpPr>
        <p:spPr>
          <a:xfrm>
            <a:off x="489950" y="283850"/>
            <a:ext cx="24768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Home Page </a:t>
            </a:r>
            <a:endParaRPr sz="1800">
              <a:solidFill>
                <a:schemeClr val="dk2"/>
              </a:solidFill>
              <a:latin typeface="Times New Roman"/>
              <a:ea typeface="Times New Roman"/>
              <a:cs typeface="Times New Roman"/>
              <a:sym typeface="Times New Roman"/>
            </a:endParaRPr>
          </a:p>
        </p:txBody>
      </p:sp>
      <p:pic>
        <p:nvPicPr>
          <p:cNvPr id="117" name="Google Shape;117;p21"/>
          <p:cNvPicPr preferRelativeResize="0"/>
          <p:nvPr/>
        </p:nvPicPr>
        <p:blipFill>
          <a:blip r:embed="rId3">
            <a:alphaModFix/>
          </a:blip>
          <a:stretch>
            <a:fillRect/>
          </a:stretch>
        </p:blipFill>
        <p:spPr>
          <a:xfrm>
            <a:off x="1463150" y="833975"/>
            <a:ext cx="5128498" cy="2739150"/>
          </a:xfrm>
          <a:prstGeom prst="rect">
            <a:avLst/>
          </a:prstGeom>
          <a:noFill/>
          <a:ln>
            <a:noFill/>
          </a:ln>
        </p:spPr>
      </p:pic>
      <p:sp>
        <p:nvSpPr>
          <p:cNvPr id="118" name="Google Shape;118;p21"/>
          <p:cNvSpPr txBox="1"/>
          <p:nvPr/>
        </p:nvSpPr>
        <p:spPr>
          <a:xfrm>
            <a:off x="1032325" y="3999100"/>
            <a:ext cx="7041900" cy="7593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Once the user logs in with their respective credentials , they land on the home page which shows the various categories of food and groceries available in the stores and also shows a few popular dishes available across the stores .</a:t>
            </a:r>
            <a:endParaRPr>
              <a:solidFill>
                <a:schemeClr val="dk1"/>
              </a:solidFill>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user can choose any item and its quantity and add it to cart.</a:t>
            </a:r>
            <a:endParaRPr>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828</Words>
  <Application>Microsoft Office PowerPoint</Application>
  <PresentationFormat>On-screen Show (16:9)</PresentationFormat>
  <Paragraphs>46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Roboto</vt:lpstr>
      <vt:lpstr>Times New Roman</vt:lpstr>
      <vt:lpstr>Merriweather</vt:lpstr>
      <vt:lpstr>Paradigm</vt:lpstr>
      <vt:lpstr>Husky Eats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Balaji Sundar Anand Babu</cp:lastModifiedBy>
  <cp:revision>1</cp:revision>
  <dcterms:modified xsi:type="dcterms:W3CDTF">2024-12-06T02:45:42Z</dcterms:modified>
</cp:coreProperties>
</file>